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4"/>
  </p:sldMasterIdLst>
  <p:notesMasterIdLst>
    <p:notesMasterId r:id="rId21"/>
  </p:notesMasterIdLst>
  <p:sldIdLst>
    <p:sldId id="261" r:id="rId5"/>
    <p:sldId id="462" r:id="rId6"/>
    <p:sldId id="463" r:id="rId7"/>
    <p:sldId id="259" r:id="rId8"/>
    <p:sldId id="301" r:id="rId9"/>
    <p:sldId id="272" r:id="rId10"/>
    <p:sldId id="461" r:id="rId11"/>
    <p:sldId id="465" r:id="rId12"/>
    <p:sldId id="455" r:id="rId13"/>
    <p:sldId id="456" r:id="rId14"/>
    <p:sldId id="459" r:id="rId15"/>
    <p:sldId id="460" r:id="rId16"/>
    <p:sldId id="454" r:id="rId17"/>
    <p:sldId id="464" r:id="rId18"/>
    <p:sldId id="321" r:id="rId19"/>
    <p:sldId id="30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1D7A"/>
    <a:srgbClr val="0035DE"/>
    <a:srgbClr val="002596"/>
    <a:srgbClr val="9BB3FF"/>
    <a:srgbClr val="0038EA"/>
    <a:srgbClr val="5B82FF"/>
    <a:srgbClr val="E29BE9"/>
    <a:srgbClr val="F6E0F8"/>
    <a:srgbClr val="F0CD74"/>
    <a:srgbClr val="C79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57" autoAdjust="0"/>
  </p:normalViewPr>
  <p:slideViewPr>
    <p:cSldViewPr snapToGrid="0">
      <p:cViewPr varScale="1">
        <p:scale>
          <a:sx n="69" d="100"/>
          <a:sy n="69" d="100"/>
        </p:scale>
        <p:origin x="8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F25AE2B-CB35-4758-A834-C3514EDE3DDB}" type="datetimeFigureOut">
              <a:rPr lang="en-US" smtClean="0"/>
              <a:t>1/24/2020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3BB430-53A4-48D6-9B61-C975035D7D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647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A39E96-5753-4442-A232-C0F053170AA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DFD745-C49D-4950-9CA4-FDEA28EC4C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5C527A-A2D3-4BF8-AA3A-101185600B5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68EFC3-7E5A-4F39-99A7-E02FEEB76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509F2-D4E5-46F2-AA6D-C285790B34BF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481F643-B3E1-4C20-B338-481CEC2815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31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509F2-D4E5-46F2-AA6D-C285790B34BF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EBF94A4-9EE2-45FA-ABCD-881598CA7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063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A6AB737-22FB-4F56-8A17-F94381161D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983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509F2-D4E5-46F2-AA6D-C285790B34BF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9E4656F-671E-42DF-A516-58EEA1C2B4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60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509F2-D4E5-46F2-AA6D-C285790B34BF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6D166A8-6DB7-4024-9948-C63F4F11F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253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509F2-D4E5-46F2-AA6D-C285790B34BF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5EAFC5D-8748-4675-AE6C-29E5943CDF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09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541" indent="-170541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0541" indent="-170541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0541" indent="-17054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3592D-1592-4D98-95FE-F2DCFC4916C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15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rgbClr val="0035DE"/>
            </a:gs>
            <a:gs pos="40000">
              <a:srgbClr val="0038EA"/>
            </a:gs>
            <a:gs pos="70000">
              <a:srgbClr val="5B82FF"/>
            </a:gs>
            <a:gs pos="89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39" y="1682496"/>
            <a:ext cx="6939520" cy="1645920"/>
          </a:xfrm>
          <a:solidFill>
            <a:srgbClr val="FFFFFF"/>
          </a:solidFill>
          <a:ln w="38100">
            <a:noFill/>
          </a:ln>
        </p:spPr>
        <p:txBody>
          <a:bodyPr lIns="274320" rIns="274320" anchor="ctr" anchorCtr="1">
            <a:noAutofit/>
          </a:bodyPr>
          <a:lstStyle>
            <a:lvl1pPr algn="ctr">
              <a:defRPr sz="5400" b="1">
                <a:solidFill>
                  <a:srgbClr val="711D7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801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711D7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711D7A"/>
              </a:buClr>
              <a:defRPr/>
            </a:lvl1pPr>
            <a:lvl2pPr>
              <a:buClr>
                <a:srgbClr val="711D7A"/>
              </a:buClr>
              <a:defRPr/>
            </a:lvl2pPr>
            <a:lvl3pPr>
              <a:buClr>
                <a:srgbClr val="711D7A"/>
              </a:buClr>
              <a:defRPr/>
            </a:lvl3pPr>
            <a:lvl4pPr>
              <a:buClr>
                <a:srgbClr val="711D7A"/>
              </a:buClr>
              <a:defRPr/>
            </a:lvl4pPr>
            <a:lvl5pPr>
              <a:buClr>
                <a:srgbClr val="711D7A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97350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521" y="1767840"/>
            <a:ext cx="3912742" cy="3972186"/>
          </a:xfrm>
        </p:spPr>
        <p:txBody>
          <a:bodyPr/>
          <a:lstStyle>
            <a:lvl1pPr>
              <a:buClr>
                <a:srgbClr val="711D7A"/>
              </a:buClr>
              <a:defRPr/>
            </a:lvl1pPr>
            <a:lvl2pPr>
              <a:buClr>
                <a:srgbClr val="711D7A"/>
              </a:buClr>
              <a:defRPr/>
            </a:lvl2pPr>
            <a:lvl3pPr>
              <a:buClr>
                <a:srgbClr val="711D7A"/>
              </a:buClr>
              <a:defRPr/>
            </a:lvl3pPr>
            <a:lvl4pPr>
              <a:buClr>
                <a:srgbClr val="711D7A"/>
              </a:buClr>
              <a:defRPr/>
            </a:lvl4pPr>
            <a:lvl5pPr>
              <a:buClr>
                <a:srgbClr val="711D7A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6" y="1767840"/>
            <a:ext cx="3852135" cy="3972186"/>
          </a:xfrm>
        </p:spPr>
        <p:txBody>
          <a:bodyPr/>
          <a:lstStyle>
            <a:lvl1pPr>
              <a:buClr>
                <a:srgbClr val="711D7A"/>
              </a:buClr>
              <a:defRPr/>
            </a:lvl1pPr>
            <a:lvl2pPr>
              <a:buClr>
                <a:srgbClr val="711D7A"/>
              </a:buClr>
              <a:defRPr/>
            </a:lvl2pPr>
            <a:lvl3pPr>
              <a:buClr>
                <a:srgbClr val="711D7A"/>
              </a:buClr>
              <a:defRPr/>
            </a:lvl3pPr>
            <a:lvl4pPr>
              <a:buClr>
                <a:srgbClr val="711D7A"/>
              </a:buClr>
              <a:defRPr/>
            </a:lvl4pPr>
            <a:lvl5pPr>
              <a:buClr>
                <a:srgbClr val="711D7A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1343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32204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67979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477520" y="426212"/>
            <a:ext cx="8128352" cy="1188720"/>
          </a:xfrm>
          <a:prstGeom prst="rect">
            <a:avLst/>
          </a:prstGeom>
          <a:solidFill>
            <a:srgbClr val="FFFFFF"/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520" y="1838961"/>
            <a:ext cx="8128351" cy="4202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pPr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603BFAA5-CBF7-4C53-8628-5F7BD4398CA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214" y="6235363"/>
            <a:ext cx="3753479" cy="49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9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2" r:id="rId3"/>
    <p:sldLayoutId id="2147483804" r:id="rId4"/>
    <p:sldLayoutId id="2147483805" r:id="rId5"/>
  </p:sldLayoutIdLst>
  <p:transition>
    <p:fade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cap="none" spc="200" baseline="0">
          <a:solidFill>
            <a:srgbClr val="26262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522C6-3DED-44FE-8A79-EC1E2768CD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Class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C644B-5D0E-40C1-93B9-10CE2D09B4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6800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711D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381000"/>
            <a:ext cx="8458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rgbClr val="FFFFFF"/>
                </a:solidFill>
                <a:latin typeface="Arial"/>
                <a:cs typeface="Arial"/>
              </a:rPr>
              <a:t>Post-traumatic Stress Disorder (PTSD)</a:t>
            </a:r>
            <a:endParaRPr lang="en-US" sz="4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4400" b="1" dirty="0">
              <a:solidFill>
                <a:srgbClr val="1F497D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1219200"/>
            <a:ext cx="9144000" cy="0"/>
          </a:xfrm>
          <a:prstGeom prst="line">
            <a:avLst/>
          </a:prstGeom>
          <a:ln w="76200" cmpd="sng">
            <a:solidFill>
              <a:srgbClr val="0B489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1627632" y="2403259"/>
            <a:ext cx="6036206" cy="970868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6000" b="1" dirty="0">
                <a:solidFill>
                  <a:srgbClr val="0B489B"/>
                </a:solidFill>
                <a:latin typeface="Arial"/>
                <a:cs typeface="Arial"/>
              </a:rPr>
              <a:t>EMOTIONAL NUMBNESS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816034" y="1633620"/>
            <a:ext cx="2938856" cy="1105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5000" dirty="0">
                <a:solidFill>
                  <a:srgbClr val="45ABE0"/>
                </a:solidFill>
                <a:latin typeface="Arial"/>
                <a:cs typeface="Arial"/>
              </a:rPr>
              <a:t>On Edge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 rot="16200000">
            <a:off x="-420464" y="3713755"/>
            <a:ext cx="3754248" cy="709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F7A700"/>
                </a:solidFill>
                <a:latin typeface="Arial"/>
                <a:cs typeface="Arial"/>
              </a:rPr>
              <a:t>NIGHTMARES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1662198" y="4103365"/>
            <a:ext cx="6907643" cy="1119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>
                <a:solidFill>
                  <a:srgbClr val="79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HYPERVIGILANCE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1668487" y="3704082"/>
            <a:ext cx="7750996" cy="905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0099A8"/>
                </a:solidFill>
                <a:latin typeface="Arial"/>
                <a:cs typeface="Arial"/>
              </a:rPr>
              <a:t>Intrusive Images or Thoughts</a:t>
            </a: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 rot="16200000">
            <a:off x="5344832" y="2422497"/>
            <a:ext cx="2419401" cy="413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2500" b="1" dirty="0">
                <a:solidFill>
                  <a:srgbClr val="94D500"/>
                </a:solidFill>
                <a:latin typeface="Arial"/>
                <a:cs typeface="Arial"/>
              </a:rPr>
              <a:t>ANGRY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2500" b="1" dirty="0">
                <a:solidFill>
                  <a:srgbClr val="94D500"/>
                </a:solidFill>
                <a:latin typeface="Arial"/>
                <a:cs typeface="Arial"/>
              </a:rPr>
              <a:t>OUTBURSTS</a:t>
            </a:r>
          </a:p>
        </p:txBody>
      </p:sp>
    </p:spTree>
    <p:extLst>
      <p:ext uri="{BB962C8B-B14F-4D97-AF65-F5344CB8AC3E}">
        <p14:creationId xmlns:p14="http://schemas.microsoft.com/office/powerpoint/2010/main" val="374923108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711D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381000"/>
            <a:ext cx="8458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rgbClr val="FFFFFF"/>
                </a:solidFill>
                <a:latin typeface="Arial"/>
                <a:cs typeface="Arial"/>
              </a:rPr>
              <a:t>Anxiety Disorders</a:t>
            </a:r>
            <a:endParaRPr lang="en-US" sz="4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4400" b="1" dirty="0">
              <a:solidFill>
                <a:srgbClr val="1F497D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1219200"/>
            <a:ext cx="9144000" cy="0"/>
          </a:xfrm>
          <a:prstGeom prst="line">
            <a:avLst/>
          </a:prstGeom>
          <a:ln w="76200" cmpd="sng">
            <a:solidFill>
              <a:srgbClr val="0B489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98454" y="2758104"/>
            <a:ext cx="3645538" cy="9708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0" dirty="0">
                <a:solidFill>
                  <a:srgbClr val="0B489B"/>
                </a:solidFill>
                <a:latin typeface="Arial"/>
                <a:cs typeface="Arial"/>
              </a:rPr>
              <a:t>FEAR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840145" y="3893423"/>
            <a:ext cx="4819018" cy="1105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000" dirty="0">
                <a:solidFill>
                  <a:srgbClr val="45ABE0"/>
                </a:solidFill>
                <a:latin typeface="Arial"/>
                <a:cs typeface="Arial"/>
              </a:rPr>
              <a:t>Social Phobia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541833" y="3080084"/>
            <a:ext cx="2259735" cy="580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3000" dirty="0">
                <a:solidFill>
                  <a:srgbClr val="94D500"/>
                </a:solidFill>
                <a:latin typeface="Arial"/>
                <a:cs typeface="Arial"/>
              </a:rPr>
              <a:t>Panic Attack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 rot="16200000">
            <a:off x="5341331" y="3119175"/>
            <a:ext cx="2403445" cy="709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F7A700"/>
                </a:solidFill>
                <a:latin typeface="Arial"/>
                <a:cs typeface="Arial"/>
              </a:rPr>
              <a:t>ANXIETY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4031146" y="4130998"/>
            <a:ext cx="2259735" cy="580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500" dirty="0">
                <a:solidFill>
                  <a:srgbClr val="94D500"/>
                </a:solidFill>
                <a:latin typeface="Arial"/>
                <a:cs typeface="Arial"/>
              </a:rPr>
              <a:t>Sweating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1849236" y="4540485"/>
            <a:ext cx="6989964" cy="1119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solidFill>
                  <a:srgbClr val="79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HYPERVENTILATION</a:t>
            </a:r>
            <a:endParaRPr lang="en-US" sz="5000" dirty="0">
              <a:solidFill>
                <a:srgbClr val="79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958761" y="2465230"/>
            <a:ext cx="5249956" cy="905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0099A8"/>
                </a:solidFill>
                <a:latin typeface="Arial"/>
                <a:cs typeface="Arial"/>
              </a:rPr>
              <a:t>Racing Heartbeat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 rot="16200000">
            <a:off x="333125" y="2814687"/>
            <a:ext cx="2120598" cy="413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00" b="1" dirty="0">
                <a:solidFill>
                  <a:srgbClr val="0B489B"/>
                </a:solidFill>
                <a:latin typeface="Arial"/>
                <a:cs typeface="Arial"/>
              </a:rPr>
              <a:t>NAUSEA</a:t>
            </a: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6804565" y="4079699"/>
            <a:ext cx="2259735" cy="580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0099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Dizziness</a:t>
            </a:r>
            <a:endParaRPr lang="en-US" sz="2500" dirty="0">
              <a:solidFill>
                <a:srgbClr val="0099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1595206" y="1992628"/>
            <a:ext cx="4819018" cy="1105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rgbClr val="F7A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AGORAPHOBIA</a:t>
            </a:r>
          </a:p>
        </p:txBody>
      </p:sp>
    </p:spTree>
    <p:extLst>
      <p:ext uri="{BB962C8B-B14F-4D97-AF65-F5344CB8AC3E}">
        <p14:creationId xmlns:p14="http://schemas.microsoft.com/office/powerpoint/2010/main" val="314348494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711D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381000"/>
            <a:ext cx="8458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rgbClr val="FFFFFF"/>
                </a:solidFill>
                <a:latin typeface="Arial"/>
                <a:cs typeface="Arial"/>
              </a:rPr>
              <a:t>Obsessive-Compulsive Disorder</a:t>
            </a:r>
            <a:endParaRPr lang="en-US" sz="4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4400" b="1" dirty="0">
              <a:solidFill>
                <a:srgbClr val="1F497D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1219200"/>
            <a:ext cx="9144000" cy="0"/>
          </a:xfrm>
          <a:prstGeom prst="line">
            <a:avLst/>
          </a:prstGeom>
          <a:ln w="76200" cmpd="sng">
            <a:solidFill>
              <a:srgbClr val="0B489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927620" y="3990713"/>
            <a:ext cx="6966561" cy="10767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rgbClr val="45ABE0"/>
                </a:solidFill>
                <a:latin typeface="Arial"/>
                <a:cs typeface="Arial"/>
              </a:rPr>
              <a:t>REPETITIVE ACTS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896167" y="2623444"/>
            <a:ext cx="4819018" cy="1105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0B489B"/>
                </a:solidFill>
                <a:latin typeface="Arial"/>
                <a:cs typeface="Arial"/>
              </a:rPr>
              <a:t>Obsessions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5503720" y="2799941"/>
            <a:ext cx="2259735" cy="580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3000" dirty="0">
                <a:solidFill>
                  <a:srgbClr val="94D500"/>
                </a:solidFill>
                <a:latin typeface="Arial"/>
                <a:cs typeface="Arial"/>
              </a:rPr>
              <a:t>Intrusive</a:t>
            </a:r>
          </a:p>
          <a:p>
            <a:pPr marL="0" indent="0" algn="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3000" dirty="0">
                <a:solidFill>
                  <a:srgbClr val="94D500"/>
                </a:solidFill>
                <a:latin typeface="Arial"/>
                <a:cs typeface="Arial"/>
              </a:rPr>
              <a:t>Thoughts</a:t>
            </a:r>
          </a:p>
          <a:p>
            <a:pPr marL="0" indent="0" algn="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3000" dirty="0">
                <a:solidFill>
                  <a:srgbClr val="94D500"/>
                </a:solidFill>
                <a:latin typeface="Arial"/>
                <a:cs typeface="Arial"/>
              </a:rPr>
              <a:t>Or Impulses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 rot="16200000">
            <a:off x="6483799" y="3464716"/>
            <a:ext cx="2944953" cy="709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F7A700"/>
                </a:solidFill>
                <a:latin typeface="Arial"/>
                <a:cs typeface="Arial"/>
              </a:rPr>
              <a:t>CHECKING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3274700" y="4713788"/>
            <a:ext cx="3916763" cy="1119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solidFill>
                  <a:srgbClr val="79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COUNTING</a:t>
            </a:r>
            <a:endParaRPr lang="en-US" sz="5000" b="1" dirty="0">
              <a:solidFill>
                <a:srgbClr val="79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80935" y="2209977"/>
            <a:ext cx="5249956" cy="905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0099A8"/>
                </a:solidFill>
                <a:latin typeface="Arial"/>
                <a:cs typeface="Arial"/>
              </a:rPr>
              <a:t>Compulsions</a:t>
            </a: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 rot="16200000">
            <a:off x="4504322" y="2484733"/>
            <a:ext cx="2120598" cy="413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500" b="1" dirty="0">
                <a:solidFill>
                  <a:srgbClr val="799900"/>
                </a:solidFill>
                <a:latin typeface="Arial"/>
                <a:cs typeface="Arial"/>
              </a:rPr>
              <a:t>FEAR</a:t>
            </a:r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912638" y="3361836"/>
            <a:ext cx="4819018" cy="1105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000" dirty="0">
                <a:solidFill>
                  <a:srgbClr val="F7A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 PHOBIA</a:t>
            </a:r>
          </a:p>
        </p:txBody>
      </p:sp>
    </p:spTree>
    <p:extLst>
      <p:ext uri="{BB962C8B-B14F-4D97-AF65-F5344CB8AC3E}">
        <p14:creationId xmlns:p14="http://schemas.microsoft.com/office/powerpoint/2010/main" val="37467951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711D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381000"/>
            <a:ext cx="8458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rgbClr val="FFFFFF"/>
                </a:solidFill>
                <a:latin typeface="Arial"/>
                <a:cs typeface="Arial"/>
              </a:rPr>
              <a:t>Borderline Personality Disorder</a:t>
            </a:r>
            <a:endParaRPr lang="en-US" sz="4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4400" b="1" dirty="0">
              <a:solidFill>
                <a:srgbClr val="1F497D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1219200"/>
            <a:ext cx="9144000" cy="0"/>
          </a:xfrm>
          <a:prstGeom prst="line">
            <a:avLst/>
          </a:prstGeom>
          <a:ln w="76200" cmpd="sng">
            <a:solidFill>
              <a:srgbClr val="0B489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2386994" y="3705504"/>
            <a:ext cx="4193398" cy="970868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sz="5000" dirty="0">
                <a:solidFill>
                  <a:srgbClr val="45ABE0"/>
                </a:solidFill>
                <a:latin typeface="Arial"/>
                <a:cs typeface="Arial"/>
              </a:rPr>
              <a:t>SUICIDAL THOUGHTS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2386994" y="3314743"/>
            <a:ext cx="3019251" cy="648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2200" dirty="0">
                <a:solidFill>
                  <a:srgbClr val="94D500"/>
                </a:solidFill>
                <a:latin typeface="Arial"/>
                <a:cs typeface="Arial"/>
              </a:rPr>
              <a:t>Feelings of Emptiness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 rot="16200000">
            <a:off x="4559225" y="2576373"/>
            <a:ext cx="2403445" cy="709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F7A700"/>
                </a:solidFill>
                <a:latin typeface="Arial"/>
                <a:cs typeface="Arial"/>
              </a:rPr>
              <a:t>ANXIETY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2386994" y="2511081"/>
            <a:ext cx="3605227" cy="963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solidFill>
                  <a:srgbClr val="79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CUTTING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685801" y="4877277"/>
            <a:ext cx="8458199" cy="905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0000"/>
              </a:lnSpc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0B489B"/>
                </a:solidFill>
                <a:latin typeface="Arial"/>
                <a:cs typeface="Arial"/>
              </a:rPr>
              <a:t>Dangerously Impulsive Behavior</a:t>
            </a: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 rot="16200000">
            <a:off x="5238662" y="3493062"/>
            <a:ext cx="2120598" cy="413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2500" b="1" dirty="0">
                <a:solidFill>
                  <a:srgbClr val="94D500"/>
                </a:solidFill>
                <a:latin typeface="Arial"/>
                <a:cs typeface="Arial"/>
              </a:rPr>
              <a:t>DISTORTED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2500" b="1" dirty="0">
                <a:solidFill>
                  <a:srgbClr val="94D500"/>
                </a:solidFill>
                <a:latin typeface="Arial"/>
                <a:cs typeface="Arial"/>
              </a:rPr>
              <a:t>THINKING</a:t>
            </a:r>
          </a:p>
        </p:txBody>
      </p:sp>
      <p:sp>
        <p:nvSpPr>
          <p:cNvPr id="2" name="Rectangle 1"/>
          <p:cNvSpPr/>
          <p:nvPr/>
        </p:nvSpPr>
        <p:spPr>
          <a:xfrm rot="16200000">
            <a:off x="281606" y="2704773"/>
            <a:ext cx="33794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4000" dirty="0">
                <a:solidFill>
                  <a:srgbClr val="0099A8"/>
                </a:solidFill>
                <a:latin typeface="Arial"/>
                <a:cs typeface="Arial"/>
              </a:rPr>
              <a:t>Fear of </a:t>
            </a:r>
          </a:p>
          <a:p>
            <a:pPr>
              <a:lnSpc>
                <a:spcPct val="70000"/>
              </a:lnSpc>
            </a:pPr>
            <a:r>
              <a:rPr lang="en-US" sz="4000" dirty="0">
                <a:solidFill>
                  <a:srgbClr val="0099A8"/>
                </a:solidFill>
                <a:latin typeface="Arial"/>
                <a:cs typeface="Arial"/>
              </a:rPr>
              <a:t>Abandonment</a:t>
            </a:r>
          </a:p>
        </p:txBody>
      </p:sp>
    </p:spTree>
    <p:extLst>
      <p:ext uri="{BB962C8B-B14F-4D97-AF65-F5344CB8AC3E}">
        <p14:creationId xmlns:p14="http://schemas.microsoft.com/office/powerpoint/2010/main" val="350784065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711D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381000"/>
            <a:ext cx="8458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rgbClr val="FFFFFF"/>
                </a:solidFill>
                <a:latin typeface="Arial"/>
                <a:cs typeface="Arial"/>
              </a:rPr>
              <a:t>Co-Occurring Disorders</a:t>
            </a:r>
            <a:endParaRPr lang="en-US" sz="4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4400" b="1" dirty="0">
              <a:solidFill>
                <a:srgbClr val="1F497D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1219200"/>
            <a:ext cx="9144000" cy="0"/>
          </a:xfrm>
          <a:prstGeom prst="line">
            <a:avLst/>
          </a:prstGeom>
          <a:ln w="76200" cmpd="sng">
            <a:solidFill>
              <a:srgbClr val="0B489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531FC7F-EE1F-47F4-A52C-78F92392BD3A}"/>
              </a:ext>
            </a:extLst>
          </p:cNvPr>
          <p:cNvSpPr txBox="1"/>
          <p:nvPr/>
        </p:nvSpPr>
        <p:spPr>
          <a:xfrm>
            <a:off x="833230" y="2531165"/>
            <a:ext cx="75537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Mental Health Condition </a:t>
            </a:r>
          </a:p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Substance Use</a:t>
            </a:r>
          </a:p>
        </p:txBody>
      </p:sp>
      <p:pic>
        <p:nvPicPr>
          <p:cNvPr id="28" name="Graphic 27" descr="Needle">
            <a:extLst>
              <a:ext uri="{FF2B5EF4-FFF2-40B4-BE49-F238E27FC236}">
                <a16:creationId xmlns:a16="http://schemas.microsoft.com/office/drawing/2014/main" id="{B3981ED1-F350-4283-B5AD-B6C41C041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2969" y="5075937"/>
            <a:ext cx="914400" cy="914400"/>
          </a:xfrm>
          <a:prstGeom prst="rect">
            <a:avLst/>
          </a:prstGeom>
        </p:spPr>
      </p:pic>
      <p:pic>
        <p:nvPicPr>
          <p:cNvPr id="30" name="Graphic 29" descr="Brain in head">
            <a:extLst>
              <a:ext uri="{FF2B5EF4-FFF2-40B4-BE49-F238E27FC236}">
                <a16:creationId xmlns:a16="http://schemas.microsoft.com/office/drawing/2014/main" id="{AA3A1D4E-751F-4D51-9E8D-30F7416909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52899" y="1445710"/>
            <a:ext cx="914400" cy="914400"/>
          </a:xfrm>
          <a:prstGeom prst="rect">
            <a:avLst/>
          </a:prstGeom>
        </p:spPr>
      </p:pic>
      <p:pic>
        <p:nvPicPr>
          <p:cNvPr id="32" name="Graphic 31" descr="Medicine">
            <a:extLst>
              <a:ext uri="{FF2B5EF4-FFF2-40B4-BE49-F238E27FC236}">
                <a16:creationId xmlns:a16="http://schemas.microsoft.com/office/drawing/2014/main" id="{023ACBB0-480B-4D9D-98DC-2BDC1B7792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52899" y="5174974"/>
            <a:ext cx="914400" cy="914400"/>
          </a:xfrm>
          <a:prstGeom prst="rect">
            <a:avLst/>
          </a:prstGeom>
        </p:spPr>
      </p:pic>
      <p:pic>
        <p:nvPicPr>
          <p:cNvPr id="34" name="Graphic 33" descr="Smoking">
            <a:extLst>
              <a:ext uri="{FF2B5EF4-FFF2-40B4-BE49-F238E27FC236}">
                <a16:creationId xmlns:a16="http://schemas.microsoft.com/office/drawing/2014/main" id="{3E11F721-AE69-4D40-B7D0-2DF149919C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36632" y="5010544"/>
            <a:ext cx="914400" cy="914400"/>
          </a:xfrm>
          <a:prstGeom prst="rect">
            <a:avLst/>
          </a:prstGeom>
        </p:spPr>
      </p:pic>
      <p:sp>
        <p:nvSpPr>
          <p:cNvPr id="35" name="Flowchart: Delay 34">
            <a:extLst>
              <a:ext uri="{FF2B5EF4-FFF2-40B4-BE49-F238E27FC236}">
                <a16:creationId xmlns:a16="http://schemas.microsoft.com/office/drawing/2014/main" id="{B70EA5A1-8B81-4311-9F85-6AA2D3952B9F}"/>
              </a:ext>
            </a:extLst>
          </p:cNvPr>
          <p:cNvSpPr/>
          <p:nvPr/>
        </p:nvSpPr>
        <p:spPr>
          <a:xfrm rot="10800000">
            <a:off x="6427302" y="5650179"/>
            <a:ext cx="881271" cy="123017"/>
          </a:xfrm>
          <a:prstGeom prst="flowChartDela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07326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2" t="1" r="17515" b="25319"/>
          <a:stretch/>
        </p:blipFill>
        <p:spPr>
          <a:xfrm>
            <a:off x="1273849" y="1970216"/>
            <a:ext cx="1475956" cy="1508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8" t="-282" r="25261" b="45317"/>
          <a:stretch/>
        </p:blipFill>
        <p:spPr>
          <a:xfrm>
            <a:off x="6082384" y="1947050"/>
            <a:ext cx="1557301" cy="15549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3" t="1625" r="16330" b="37995"/>
          <a:stretch/>
        </p:blipFill>
        <p:spPr>
          <a:xfrm>
            <a:off x="3764286" y="4022896"/>
            <a:ext cx="1391451" cy="15325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4" t="939" r="3820" b="22181"/>
          <a:stretch/>
        </p:blipFill>
        <p:spPr>
          <a:xfrm>
            <a:off x="1298934" y="4033007"/>
            <a:ext cx="1450871" cy="15224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52" y="1947050"/>
            <a:ext cx="1479285" cy="15549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3" t="3994" r="3077" b="15751"/>
          <a:stretch/>
        </p:blipFill>
        <p:spPr>
          <a:xfrm>
            <a:off x="6205363" y="4021080"/>
            <a:ext cx="1434322" cy="1534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FCD8BAD0-F3E2-43E3-BA05-553F49D57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425450"/>
            <a:ext cx="8128000" cy="1189038"/>
          </a:xfrm>
        </p:spPr>
        <p:txBody>
          <a:bodyPr>
            <a:normAutofit/>
          </a:bodyPr>
          <a:lstStyle/>
          <a:p>
            <a:r>
              <a:rPr lang="en-US" sz="4000" b="1" dirty="0"/>
              <a:t>Experiences with Symptoms </a:t>
            </a:r>
          </a:p>
        </p:txBody>
      </p:sp>
    </p:spTree>
    <p:extLst>
      <p:ext uri="{BB962C8B-B14F-4D97-AF65-F5344CB8AC3E}">
        <p14:creationId xmlns:p14="http://schemas.microsoft.com/office/powerpoint/2010/main" val="307994271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Anosognosia: Lack of Insight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4936" y="1992964"/>
            <a:ext cx="4470936" cy="351611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An inability to recognize a disorder or illness that is clinically evident. The formal medical term for this medical condition is anosognosia, from the Greek meaning “to not know a disease.” </a:t>
            </a:r>
          </a:p>
          <a:p>
            <a:endParaRPr lang="en-US" sz="26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60" y="1771499"/>
            <a:ext cx="2672358" cy="395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2282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AC27C-CCC2-47F8-A7A1-24AFEDE88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to Health Care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46AC6F-7255-41AB-825A-F92B925D98B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33" y="1798512"/>
            <a:ext cx="6087325" cy="2219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83D0C5-F181-4980-B5E5-C5CC14C305FF}"/>
              </a:ext>
            </a:extLst>
          </p:cNvPr>
          <p:cNvSpPr txBox="1"/>
          <p:nvPr/>
        </p:nvSpPr>
        <p:spPr>
          <a:xfrm>
            <a:off x="1257493" y="4739780"/>
            <a:ext cx="6629013" cy="646331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Culturally Competent: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ability to understand, communicate with and effectively interact with people across cultures. </a:t>
            </a:r>
          </a:p>
        </p:txBody>
      </p:sp>
    </p:spTree>
    <p:extLst>
      <p:ext uri="{BB962C8B-B14F-4D97-AF65-F5344CB8AC3E}">
        <p14:creationId xmlns:p14="http://schemas.microsoft.com/office/powerpoint/2010/main" val="20060435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15A68-6DC1-4F1D-92A2-CD5B56168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difference?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0E6320-3BDF-43E4-A881-6A8A633E053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75" y="2318684"/>
            <a:ext cx="7244249" cy="859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B0C68D-835B-4DAE-873E-56DC16EA51D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86" y="3882006"/>
            <a:ext cx="7147420" cy="12268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723888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B630F0-74B2-4512-94A8-12394D7F7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248" y="404696"/>
            <a:ext cx="7655858" cy="1188720"/>
          </a:xfrm>
          <a:ln>
            <a:noFill/>
          </a:ln>
        </p:spPr>
        <p:txBody>
          <a:bodyPr/>
          <a:lstStyle/>
          <a:p>
            <a:r>
              <a:rPr lang="en-US" dirty="0">
                <a:solidFill>
                  <a:srgbClr val="71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 Episodes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A3E40A-7B14-4937-BDB0-7335D86A54E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16" t="14126" r="8662" b="13533"/>
          <a:stretch/>
        </p:blipFill>
        <p:spPr bwMode="auto">
          <a:xfrm>
            <a:off x="5855843" y="1593416"/>
            <a:ext cx="2105307" cy="42783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7EB8D6-C541-4592-AC83-08458203CF6A}"/>
              </a:ext>
            </a:extLst>
          </p:cNvPr>
          <p:cNvSpPr txBox="1"/>
          <p:nvPr/>
        </p:nvSpPr>
        <p:spPr>
          <a:xfrm>
            <a:off x="830122" y="2135436"/>
            <a:ext cx="421966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1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Depressive &amp; Manic </a:t>
            </a:r>
          </a:p>
          <a:p>
            <a:pPr algn="ctr"/>
            <a:r>
              <a:rPr lang="en-US" sz="5400" b="1" dirty="0">
                <a:solidFill>
                  <a:srgbClr val="71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Episodes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5D35E42-16D2-411D-B254-7937B1A98DAC}"/>
              </a:ext>
            </a:extLst>
          </p:cNvPr>
          <p:cNvSpPr/>
          <p:nvPr/>
        </p:nvSpPr>
        <p:spPr>
          <a:xfrm>
            <a:off x="5796793" y="3429000"/>
            <a:ext cx="335559" cy="63966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D9663C-7793-415B-89E4-19A15404F95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48" y="3933837"/>
            <a:ext cx="4025607" cy="216673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7F072A6-DFF5-4921-A595-AA61414854B6}"/>
              </a:ext>
            </a:extLst>
          </p:cNvPr>
          <p:cNvSpPr/>
          <p:nvPr/>
        </p:nvSpPr>
        <p:spPr>
          <a:xfrm>
            <a:off x="2164360" y="5444455"/>
            <a:ext cx="453006" cy="5788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A222E20-83AA-4BEB-82EC-2529E381B15E}"/>
              </a:ext>
            </a:extLst>
          </p:cNvPr>
          <p:cNvSpPr/>
          <p:nvPr/>
        </p:nvSpPr>
        <p:spPr>
          <a:xfrm>
            <a:off x="2097248" y="5587955"/>
            <a:ext cx="293615" cy="51261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90685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711D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381000"/>
            <a:ext cx="8458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rgbClr val="FFFFFF"/>
                </a:solidFill>
                <a:latin typeface="Arial"/>
                <a:cs typeface="Arial"/>
              </a:rPr>
              <a:t>Depressive Disorder</a:t>
            </a:r>
            <a:endParaRPr lang="en-US" sz="4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4400" b="1" dirty="0">
              <a:solidFill>
                <a:srgbClr val="1F497D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0" y="1219200"/>
            <a:ext cx="9144000" cy="0"/>
          </a:xfrm>
          <a:prstGeom prst="line">
            <a:avLst/>
          </a:prstGeom>
          <a:ln w="76200" cmpd="sng">
            <a:solidFill>
              <a:srgbClr val="0B489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1649819" y="3411763"/>
            <a:ext cx="6207024" cy="9708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800" dirty="0">
                <a:solidFill>
                  <a:srgbClr val="0B489B"/>
                </a:solidFill>
                <a:latin typeface="Arial"/>
                <a:cs typeface="Arial"/>
              </a:rPr>
              <a:t>SADNESS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207780" y="2000915"/>
            <a:ext cx="7209369" cy="1105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8000" dirty="0">
                <a:solidFill>
                  <a:srgbClr val="45ABE0"/>
                </a:solidFill>
                <a:latin typeface="Arial"/>
                <a:cs typeface="Arial"/>
              </a:rPr>
              <a:t>Indecisiveness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4968312" y="3011610"/>
            <a:ext cx="2259735" cy="580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94D500"/>
                </a:solidFill>
                <a:latin typeface="Arial"/>
                <a:cs typeface="Arial"/>
              </a:rPr>
              <a:t>GUILT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 rot="16200000">
            <a:off x="6013768" y="4040563"/>
            <a:ext cx="2876474" cy="709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0B489B"/>
                </a:solidFill>
                <a:latin typeface="Arial"/>
                <a:cs typeface="Arial"/>
              </a:rPr>
              <a:t>DISTRESS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753312" y="3016663"/>
            <a:ext cx="4665973" cy="580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F7A700"/>
                </a:solidFill>
                <a:latin typeface="Arial"/>
                <a:cs typeface="Arial"/>
              </a:rPr>
              <a:t>Changes in Sleep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1662262" y="4687667"/>
            <a:ext cx="3313782" cy="905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5400" dirty="0">
                <a:solidFill>
                  <a:srgbClr val="0099A8"/>
                </a:solidFill>
                <a:latin typeface="Arial"/>
                <a:cs typeface="Arial"/>
              </a:rPr>
              <a:t>FATIGUE</a:t>
            </a: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 rot="16200000">
            <a:off x="24107" y="2484736"/>
            <a:ext cx="2120598" cy="413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00" b="1" dirty="0">
                <a:solidFill>
                  <a:srgbClr val="94D500"/>
                </a:solidFill>
                <a:latin typeface="Arial"/>
                <a:cs typeface="Arial"/>
              </a:rPr>
              <a:t>HOPELESS</a:t>
            </a:r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4234745" y="4816731"/>
            <a:ext cx="2870289" cy="1105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60000"/>
              </a:lnSpc>
              <a:buNone/>
            </a:pPr>
            <a:r>
              <a:rPr lang="en-US" sz="2800" dirty="0">
                <a:solidFill>
                  <a:srgbClr val="79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SUICIDAL </a:t>
            </a:r>
          </a:p>
          <a:p>
            <a:pPr marL="0" indent="0" algn="r">
              <a:lnSpc>
                <a:spcPct val="60000"/>
              </a:lnSpc>
              <a:buNone/>
            </a:pPr>
            <a:r>
              <a:rPr lang="en-US" sz="2800" dirty="0">
                <a:solidFill>
                  <a:srgbClr val="79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THOUGHTS</a:t>
            </a: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 rot="16200000">
            <a:off x="430257" y="4230596"/>
            <a:ext cx="2103612" cy="787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799900"/>
                </a:solidFill>
                <a:latin typeface="Arial"/>
                <a:cs typeface="Arial"/>
              </a:rPr>
              <a:t>Isolation</a:t>
            </a:r>
          </a:p>
        </p:txBody>
      </p:sp>
    </p:spTree>
    <p:extLst>
      <p:ext uri="{BB962C8B-B14F-4D97-AF65-F5344CB8AC3E}">
        <p14:creationId xmlns:p14="http://schemas.microsoft.com/office/powerpoint/2010/main" val="24776952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711D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381000"/>
            <a:ext cx="8458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chemeClr val="bg1"/>
                </a:solidFill>
                <a:latin typeface="Arial"/>
                <a:cs typeface="Arial"/>
              </a:rPr>
              <a:t>Bipolar Disorder</a:t>
            </a:r>
            <a:endParaRPr lang="en-US" sz="4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4400" b="1" dirty="0">
              <a:solidFill>
                <a:srgbClr val="1F497D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0" y="1219200"/>
            <a:ext cx="9144000" cy="0"/>
          </a:xfrm>
          <a:prstGeom prst="line">
            <a:avLst/>
          </a:prstGeom>
          <a:ln w="76200" cmpd="sng">
            <a:solidFill>
              <a:srgbClr val="0B489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 rot="16200000">
            <a:off x="-741953" y="2869216"/>
            <a:ext cx="3990910" cy="9708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rgbClr val="94D500"/>
                </a:solidFill>
                <a:latin typeface="Arial"/>
                <a:cs typeface="Arial"/>
              </a:rPr>
              <a:t>IMPULSIVE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1976770" y="2320413"/>
            <a:ext cx="5266660" cy="780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sz="6000" dirty="0">
                <a:solidFill>
                  <a:srgbClr val="F7A700"/>
                </a:solidFill>
                <a:latin typeface="Arial"/>
                <a:cs typeface="Arial"/>
              </a:rPr>
              <a:t>Sleeplessness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 rot="16200000">
            <a:off x="4905154" y="4734547"/>
            <a:ext cx="3296093" cy="580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sz="5400" dirty="0">
                <a:solidFill>
                  <a:srgbClr val="799900"/>
                </a:solidFill>
                <a:latin typeface="Arial"/>
                <a:cs typeface="Arial"/>
              </a:rPr>
              <a:t>Sadness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 rot="16200000">
            <a:off x="5819198" y="3307540"/>
            <a:ext cx="3287330" cy="709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3900" dirty="0">
                <a:solidFill>
                  <a:srgbClr val="0B489B"/>
                </a:solidFill>
                <a:latin typeface="Arial"/>
                <a:cs typeface="Arial"/>
              </a:rPr>
              <a:t>GRANDIOSE  IDEAS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 rot="16200000">
            <a:off x="6641532" y="4626688"/>
            <a:ext cx="3124486" cy="580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99A8"/>
                </a:solidFill>
                <a:latin typeface="Arial"/>
                <a:cs typeface="Arial"/>
              </a:rPr>
              <a:t>Elated Mood</a:t>
            </a: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1301504" y="2855966"/>
            <a:ext cx="5710652" cy="905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0099A8"/>
                </a:solidFill>
                <a:latin typeface="Arial"/>
                <a:cs typeface="Arial"/>
              </a:rPr>
              <a:t>PRESSURED SPEECH</a:t>
            </a:r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1976770" y="3260309"/>
            <a:ext cx="4214379" cy="413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9600" b="1" dirty="0">
                <a:solidFill>
                  <a:srgbClr val="0B489B"/>
                </a:solidFill>
                <a:latin typeface="Arial"/>
                <a:cs typeface="Arial"/>
              </a:rPr>
              <a:t>MANIA</a:t>
            </a: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 rot="16200000">
            <a:off x="425350" y="4221311"/>
            <a:ext cx="2819184" cy="752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rgbClr val="F7A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AGITATED</a:t>
            </a:r>
          </a:p>
        </p:txBody>
      </p:sp>
      <p:sp>
        <p:nvSpPr>
          <p:cNvPr id="19" name="Content Placeholder 1"/>
          <p:cNvSpPr txBox="1">
            <a:spLocks/>
          </p:cNvSpPr>
          <p:nvPr/>
        </p:nvSpPr>
        <p:spPr>
          <a:xfrm>
            <a:off x="1630078" y="1728372"/>
            <a:ext cx="6508377" cy="580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rgbClr val="799900"/>
                </a:solidFill>
                <a:latin typeface="Arial"/>
                <a:cs typeface="Arial"/>
              </a:rPr>
              <a:t>RACING THOUGHTS</a:t>
            </a:r>
          </a:p>
        </p:txBody>
      </p:sp>
    </p:spTree>
    <p:extLst>
      <p:ext uri="{BB962C8B-B14F-4D97-AF65-F5344CB8AC3E}">
        <p14:creationId xmlns:p14="http://schemas.microsoft.com/office/powerpoint/2010/main" val="93669556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387B8-DAB3-458E-B577-9B9B8B882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Psychotic Episodes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CE2942-97EF-417E-A5E4-2D7EC7A79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5761" y="1614932"/>
            <a:ext cx="5951869" cy="434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4422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97D7-969E-496D-BF91-BEE41FA73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20" y="426212"/>
            <a:ext cx="8128352" cy="1188720"/>
          </a:xfrm>
        </p:spPr>
        <p:txBody>
          <a:bodyPr/>
          <a:lstStyle/>
          <a:p>
            <a:r>
              <a:rPr lang="en-US"/>
              <a:t>Break – 10 minutes</a:t>
            </a:r>
            <a:endParaRPr lang="en-US" dirty="0"/>
          </a:p>
        </p:txBody>
      </p:sp>
      <p:pic>
        <p:nvPicPr>
          <p:cNvPr id="6" name="Content Placeholder 5" descr="Clock">
            <a:extLst>
              <a:ext uri="{FF2B5EF4-FFF2-40B4-BE49-F238E27FC236}">
                <a16:creationId xmlns:a16="http://schemas.microsoft.com/office/drawing/2014/main" id="{9B0C17D0-65C5-4954-8F5F-71C4920F5D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5745" y="1664374"/>
            <a:ext cx="3529251" cy="3529251"/>
          </a:xfrm>
        </p:spPr>
      </p:pic>
      <p:pic>
        <p:nvPicPr>
          <p:cNvPr id="8" name="Graphic 7" descr="Coffee">
            <a:extLst>
              <a:ext uri="{FF2B5EF4-FFF2-40B4-BE49-F238E27FC236}">
                <a16:creationId xmlns:a16="http://schemas.microsoft.com/office/drawing/2014/main" id="{042C623B-F5D7-4626-9646-4FB28BA48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38948" y="2274374"/>
            <a:ext cx="2166924" cy="2166924"/>
          </a:xfrm>
          <a:prstGeom prst="rect">
            <a:avLst/>
          </a:prstGeom>
        </p:spPr>
      </p:pic>
      <p:pic>
        <p:nvPicPr>
          <p:cNvPr id="10" name="Graphic 9" descr="Tea">
            <a:extLst>
              <a:ext uri="{FF2B5EF4-FFF2-40B4-BE49-F238E27FC236}">
                <a16:creationId xmlns:a16="http://schemas.microsoft.com/office/drawing/2014/main" id="{D9CC0A36-C275-4BDE-84D6-3E6545BAB0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8571" y="1969885"/>
            <a:ext cx="2533221" cy="253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7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711D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304800"/>
            <a:ext cx="8458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rgbClr val="FFFFFF"/>
                </a:solidFill>
                <a:latin typeface="Arial"/>
                <a:cs typeface="Arial"/>
              </a:rPr>
              <a:t>Schizophrenia</a:t>
            </a:r>
            <a:endParaRPr lang="en-US" sz="4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4400" b="1" dirty="0">
              <a:solidFill>
                <a:srgbClr val="1F497D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1219200"/>
            <a:ext cx="9144000" cy="0"/>
          </a:xfrm>
          <a:prstGeom prst="line">
            <a:avLst/>
          </a:prstGeom>
          <a:ln w="76200" cmpd="sng">
            <a:solidFill>
              <a:srgbClr val="0B489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1571635" y="4046720"/>
            <a:ext cx="7673566" cy="970868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0B489B"/>
                </a:solidFill>
                <a:latin typeface="Arial"/>
                <a:cs typeface="Arial"/>
              </a:rPr>
              <a:t>HALLUCINATIONS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568621" y="3044179"/>
            <a:ext cx="5460230" cy="1058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4400" dirty="0">
                <a:solidFill>
                  <a:srgbClr val="94D500"/>
                </a:solidFill>
                <a:latin typeface="Arial"/>
                <a:cs typeface="Arial"/>
              </a:rPr>
              <a:t>Flat Emotional Response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 rot="16200000">
            <a:off x="5722733" y="2094416"/>
            <a:ext cx="3374236" cy="709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sz="3000" b="1" dirty="0">
                <a:solidFill>
                  <a:srgbClr val="45ABE0"/>
                </a:solidFill>
                <a:latin typeface="Arial"/>
                <a:cs typeface="Arial"/>
              </a:rPr>
              <a:t>BIZARRE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sz="3000" b="1" dirty="0">
                <a:solidFill>
                  <a:srgbClr val="45ABE0"/>
                </a:solidFill>
                <a:latin typeface="Arial"/>
                <a:cs typeface="Arial"/>
              </a:rPr>
              <a:t>BEHAVIORS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4465674" y="4723557"/>
            <a:ext cx="3328916" cy="823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dirty="0">
                <a:solidFill>
                  <a:srgbClr val="79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WITHDRAWAL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-1045880" y="3517296"/>
            <a:ext cx="5249956" cy="905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0099A8"/>
                </a:solidFill>
                <a:latin typeface="Arial"/>
                <a:cs typeface="Arial"/>
              </a:rPr>
              <a:t>Delusions</a:t>
            </a:r>
            <a:endParaRPr lang="en-US" sz="3600" dirty="0">
              <a:solidFill>
                <a:srgbClr val="0099A8"/>
              </a:solidFill>
              <a:latin typeface="Arial"/>
              <a:cs typeface="Arial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 rot="16200000">
            <a:off x="-441934" y="3160188"/>
            <a:ext cx="3048161" cy="413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z="2500" b="1" dirty="0">
                <a:solidFill>
                  <a:srgbClr val="F7A700"/>
                </a:solidFill>
                <a:latin typeface="Arial"/>
                <a:cs typeface="Arial"/>
              </a:rPr>
              <a:t>DISORGANIZED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z="2500" b="1" dirty="0">
                <a:solidFill>
                  <a:srgbClr val="F7A700"/>
                </a:solidFill>
                <a:latin typeface="Arial"/>
                <a:cs typeface="Arial"/>
              </a:rPr>
              <a:t>THINKING</a:t>
            </a:r>
          </a:p>
        </p:txBody>
      </p:sp>
    </p:spTree>
    <p:extLst>
      <p:ext uri="{BB962C8B-B14F-4D97-AF65-F5344CB8AC3E}">
        <p14:creationId xmlns:p14="http://schemas.microsoft.com/office/powerpoint/2010/main" val="369197607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3221607342D74EBE7E7A6ECB1D9519" ma:contentTypeVersion="12" ma:contentTypeDescription="Create a new document." ma:contentTypeScope="" ma:versionID="7afa47f600265f7a554cfe51b441d4a4">
  <xsd:schema xmlns:xsd="http://www.w3.org/2001/XMLSchema" xmlns:xs="http://www.w3.org/2001/XMLSchema" xmlns:p="http://schemas.microsoft.com/office/2006/metadata/properties" xmlns:ns2="1220ce0e-288f-4e6d-9dc4-45e8b5fe69bd" xmlns:ns3="62ebb67a-abf3-40e6-b9a8-463cc9516f46" targetNamespace="http://schemas.microsoft.com/office/2006/metadata/properties" ma:root="true" ma:fieldsID="b7c9402210ecca2c23059856957d1234" ns2:_="" ns3:_="">
    <xsd:import namespace="1220ce0e-288f-4e6d-9dc4-45e8b5fe69bd"/>
    <xsd:import namespace="62ebb67a-abf3-40e6-b9a8-463cc9516f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0ce0e-288f-4e6d-9dc4-45e8b5fe69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ebb67a-abf3-40e6-b9a8-463cc9516f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FB7DB3-4B05-4A3F-97A7-CAC1037A6F7D}">
  <ds:schemaRefs>
    <ds:schemaRef ds:uri="http://purl.org/dc/elements/1.1/"/>
    <ds:schemaRef ds:uri="http://purl.org/dc/terms/"/>
    <ds:schemaRef ds:uri="http://schemas.microsoft.com/office/2006/documentManagement/types"/>
    <ds:schemaRef ds:uri="e84f97ef-b5a3-4813-b689-a3282795c091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905EC16-0159-4135-9647-CEAE322357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21D1FE-BDD6-4057-8F2A-FBA13634081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</TotalTime>
  <Words>205</Words>
  <Application>Microsoft Office PowerPoint</Application>
  <PresentationFormat>On-screen Show (4:3)</PresentationFormat>
  <Paragraphs>95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Gill Sans MT</vt:lpstr>
      <vt:lpstr>Parcel</vt:lpstr>
      <vt:lpstr>Class 4</vt:lpstr>
      <vt:lpstr>Approaches to Health Care</vt:lpstr>
      <vt:lpstr>What’s the difference?</vt:lpstr>
      <vt:lpstr>Mood Episodes  </vt:lpstr>
      <vt:lpstr>PowerPoint Presentation</vt:lpstr>
      <vt:lpstr>PowerPoint Presentation</vt:lpstr>
      <vt:lpstr>Psychotic Episodes</vt:lpstr>
      <vt:lpstr>Break – 10 minutes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Experiences with Symptoms </vt:lpstr>
      <vt:lpstr>Anosognosia: Lack of Insight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Course Title</dc:title>
  <dc:creator>Owner</dc:creator>
  <cp:lastModifiedBy>Suzanne Robinson</cp:lastModifiedBy>
  <cp:revision>7</cp:revision>
  <cp:lastPrinted>2019-08-13T17:13:13Z</cp:lastPrinted>
  <dcterms:created xsi:type="dcterms:W3CDTF">2012-08-07T20:55:32Z</dcterms:created>
  <dcterms:modified xsi:type="dcterms:W3CDTF">2020-01-24T05:23:10Z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0x010100793221607342D74EBE7E7A6ECB1D9519</vt:lpwstr>
  </property>
</Properties>
</file>